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5143500" cx="9144000"/>
  <p:notesSz cx="6858000" cy="9144000"/>
  <p:embeddedFontLst>
    <p:embeddedFont>
      <p:font typeface="Roboto Mono"/>
      <p:regular r:id="rId14"/>
      <p:bold r:id="rId15"/>
      <p:italic r:id="rId16"/>
      <p:boldItalic r:id="rId1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RobotoMono-bold.fntdata"/><Relationship Id="rId14" Type="http://schemas.openxmlformats.org/officeDocument/2006/relationships/font" Target="fonts/RobotoMono-regular.fntdata"/><Relationship Id="rId17" Type="http://schemas.openxmlformats.org/officeDocument/2006/relationships/font" Target="fonts/RobotoMono-boldItalic.fntdata"/><Relationship Id="rId16" Type="http://schemas.openxmlformats.org/officeDocument/2006/relationships/font" Target="fonts/RobotoMon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8a923edd22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8a923edd22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8a923edd22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8a923edd22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8a923edd22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38a923edd22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38a923edd22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38a923edd22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8a923edd22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38a923edd22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8a923edd22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8a923edd22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8a923edd22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38a923edd22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enerated Slide 1_4_1_TITLEANDBULLETS_B">
  <p:cSld name="CUSTOM_1_1_1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/>
          <p:nvPr>
            <p:ph idx="2" type="pic"/>
          </p:nvPr>
        </p:nvSpPr>
        <p:spPr>
          <a:xfrm>
            <a:off x="301750" y="2276800"/>
            <a:ext cx="2533200" cy="2532900"/>
          </a:xfrm>
          <a:prstGeom prst="ellipse">
            <a:avLst/>
          </a:prstGeom>
          <a:noFill/>
          <a:ln>
            <a:noFill/>
          </a:ln>
        </p:spPr>
      </p:sp>
      <p:sp>
        <p:nvSpPr>
          <p:cNvPr id="52" name="Google Shape;52;p13"/>
          <p:cNvSpPr txBox="1"/>
          <p:nvPr>
            <p:ph type="title"/>
          </p:nvPr>
        </p:nvSpPr>
        <p:spPr>
          <a:xfrm>
            <a:off x="301750" y="310900"/>
            <a:ext cx="2698200" cy="1965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3" name="Google Shape;53;p13"/>
          <p:cNvSpPr txBox="1"/>
          <p:nvPr/>
        </p:nvSpPr>
        <p:spPr>
          <a:xfrm>
            <a:off x="3252541" y="301752"/>
            <a:ext cx="5304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01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54" name="Google Shape;54;p13"/>
          <p:cNvSpPr txBox="1"/>
          <p:nvPr/>
        </p:nvSpPr>
        <p:spPr>
          <a:xfrm>
            <a:off x="3252541" y="2020824"/>
            <a:ext cx="5304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02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55" name="Google Shape;55;p13"/>
          <p:cNvSpPr txBox="1"/>
          <p:nvPr/>
        </p:nvSpPr>
        <p:spPr>
          <a:xfrm>
            <a:off x="6160333" y="301752"/>
            <a:ext cx="5304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03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56" name="Google Shape;56;p13"/>
          <p:cNvSpPr txBox="1"/>
          <p:nvPr>
            <p:ph idx="1" type="body"/>
          </p:nvPr>
        </p:nvSpPr>
        <p:spPr>
          <a:xfrm>
            <a:off x="3739896" y="374900"/>
            <a:ext cx="2167200" cy="1536300"/>
          </a:xfrm>
          <a:prstGeom prst="rect">
            <a:avLst/>
          </a:prstGeom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7" name="Google Shape;57;p13"/>
          <p:cNvSpPr txBox="1"/>
          <p:nvPr>
            <p:ph idx="3" type="body"/>
          </p:nvPr>
        </p:nvSpPr>
        <p:spPr>
          <a:xfrm>
            <a:off x="6647122" y="374904"/>
            <a:ext cx="2167200" cy="1536300"/>
          </a:xfrm>
          <a:prstGeom prst="rect">
            <a:avLst/>
          </a:prstGeom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8" name="Google Shape;58;p13"/>
          <p:cNvSpPr txBox="1"/>
          <p:nvPr>
            <p:ph idx="4" type="body"/>
          </p:nvPr>
        </p:nvSpPr>
        <p:spPr>
          <a:xfrm>
            <a:off x="6647122" y="2093976"/>
            <a:ext cx="2167200" cy="1536300"/>
          </a:xfrm>
          <a:prstGeom prst="rect">
            <a:avLst/>
          </a:prstGeom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9" name="Google Shape;59;p13"/>
          <p:cNvSpPr txBox="1"/>
          <p:nvPr/>
        </p:nvSpPr>
        <p:spPr>
          <a:xfrm>
            <a:off x="6160333" y="2020824"/>
            <a:ext cx="5304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04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60" name="Google Shape;60;p13"/>
          <p:cNvSpPr txBox="1"/>
          <p:nvPr>
            <p:ph idx="5" type="body"/>
          </p:nvPr>
        </p:nvSpPr>
        <p:spPr>
          <a:xfrm>
            <a:off x="3739896" y="2093976"/>
            <a:ext cx="2167200" cy="1536300"/>
          </a:xfrm>
          <a:prstGeom prst="rect">
            <a:avLst/>
          </a:prstGeom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/>
        </p:nvSpPr>
        <p:spPr>
          <a:xfrm>
            <a:off x="2810250" y="830350"/>
            <a:ext cx="5826300" cy="31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accent1"/>
                </a:solidFill>
              </a:rPr>
              <a:t>Customer Churn Prediction: An EDA &amp; Machine Learning Approach</a:t>
            </a:r>
            <a:endParaRPr b="1" sz="2400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400">
                <a:solidFill>
                  <a:schemeClr val="accent1"/>
                </a:solidFill>
              </a:rPr>
              <a:t>Uncovering Key Drivers of Churn to Improve Customer Retention</a:t>
            </a:r>
            <a:endParaRPr i="1" sz="2400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accent1"/>
                </a:solidFill>
              </a:rPr>
              <a:t>Presenter:</a:t>
            </a:r>
            <a:r>
              <a:rPr lang="en" sz="2400">
                <a:solidFill>
                  <a:schemeClr val="accent1"/>
                </a:solidFill>
              </a:rPr>
              <a:t> [Your Name]</a:t>
            </a:r>
            <a:endParaRPr sz="2400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accent1"/>
                </a:solidFill>
              </a:rPr>
              <a:t>Date:</a:t>
            </a:r>
            <a:r>
              <a:rPr lang="en" sz="2400">
                <a:solidFill>
                  <a:schemeClr val="accent1"/>
                </a:solidFill>
              </a:rPr>
              <a:t> [Date]</a:t>
            </a:r>
            <a:endParaRPr sz="240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/>
          <p:nvPr/>
        </p:nvSpPr>
        <p:spPr>
          <a:xfrm>
            <a:off x="0" y="0"/>
            <a:ext cx="8317200" cy="460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" sz="1800">
                <a:solidFill>
                  <a:schemeClr val="dk1"/>
                </a:solidFill>
              </a:rPr>
              <a:t>Title:</a:t>
            </a:r>
            <a:r>
              <a:rPr lang="en" sz="1800">
                <a:solidFill>
                  <a:schemeClr val="dk1"/>
                </a:solidFill>
              </a:rPr>
              <a:t> The Problem: What is Customer Churn?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" sz="1800">
                <a:solidFill>
                  <a:schemeClr val="dk1"/>
                </a:solidFill>
              </a:rPr>
              <a:t>Key Points:</a:t>
            </a:r>
            <a:endParaRPr b="1" sz="1800">
              <a:solidFill>
                <a:schemeClr val="dk1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b="1" lang="en" sz="1800">
                <a:solidFill>
                  <a:schemeClr val="dk1"/>
                </a:solidFill>
              </a:rPr>
              <a:t>Definition:</a:t>
            </a:r>
            <a:r>
              <a:rPr lang="en" sz="1800">
                <a:solidFill>
                  <a:schemeClr val="dk1"/>
                </a:solidFill>
              </a:rPr>
              <a:t> Churn is the loss of customers or subscribers.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b="1" lang="en" sz="1800">
                <a:solidFill>
                  <a:schemeClr val="dk1"/>
                </a:solidFill>
              </a:rPr>
              <a:t>Why it Matters:</a:t>
            </a:r>
            <a:r>
              <a:rPr lang="en" sz="1800">
                <a:solidFill>
                  <a:schemeClr val="dk1"/>
                </a:solidFill>
              </a:rPr>
              <a:t> High churn rates can significantly impact a company's revenue and growth. It's often more expensive to acquire a new customer than to</a:t>
            </a:r>
            <a:r>
              <a:rPr lang="en" sz="1800">
                <a:solidFill>
                  <a:schemeClr val="dk1"/>
                </a:solidFill>
              </a:rPr>
              <a:t>Customer churn refers to the loss of customers or subscribers over a period of time. It is crucial for businesses to address because high churn rates can significantly impact a company's revenue and growth. Retaining existing customers is often more cost-effective than acquiring new ones.</a:t>
            </a:r>
            <a:r>
              <a:rPr lang="en" sz="1800">
                <a:solidFill>
                  <a:schemeClr val="dk1"/>
                </a:solidFill>
              </a:rPr>
              <a:t> retain an existing one.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b="1" lang="en" sz="1800">
                <a:solidFill>
                  <a:schemeClr val="dk1"/>
                </a:solidFill>
              </a:rPr>
              <a:t>Our Objective:</a:t>
            </a:r>
            <a:r>
              <a:rPr lang="en" sz="1800">
                <a:solidFill>
                  <a:schemeClr val="dk1"/>
                </a:solidFill>
              </a:rPr>
              <a:t> To perform an </a:t>
            </a:r>
            <a:r>
              <a:rPr b="1" lang="en" sz="1800">
                <a:solidFill>
                  <a:schemeClr val="dk1"/>
                </a:solidFill>
              </a:rPr>
              <a:t>Exploratory Data Analysis (EDA)</a:t>
            </a:r>
            <a:r>
              <a:rPr lang="en" sz="1800">
                <a:solidFill>
                  <a:schemeClr val="dk1"/>
                </a:solidFill>
              </a:rPr>
              <a:t> to understand the data, identify variables with the most impact on churn, and build a machine learning model to predict which customers are likely to churn.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/>
        </p:nvSpPr>
        <p:spPr>
          <a:xfrm>
            <a:off x="0" y="0"/>
            <a:ext cx="9205200" cy="402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</a:rPr>
              <a:t>Title:</a:t>
            </a:r>
            <a:r>
              <a:rPr lang="en" sz="1800">
                <a:solidFill>
                  <a:schemeClr val="dk1"/>
                </a:solidFill>
              </a:rPr>
              <a:t> Diving into the Data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</a:rPr>
              <a:t>Key Points:</a:t>
            </a:r>
            <a:endParaRPr b="1"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The goal of EDA is to summarize the main characteristics of a dataset.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We used descriptive statistics and visualizations to gain a better understanding of the data.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</a:rPr>
              <a:t>Visualizations to Include:</a:t>
            </a:r>
            <a:endParaRPr b="1"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" sz="1800">
                <a:solidFill>
                  <a:schemeClr val="dk1"/>
                </a:solidFill>
              </a:rPr>
              <a:t>Plot 1: Churn by Contract Type:</a:t>
            </a:r>
            <a:r>
              <a:rPr lang="en" sz="1800">
                <a:solidFill>
                  <a:schemeClr val="dk1"/>
                </a:solidFill>
              </a:rPr>
              <a:t> A bar chart showing how churn rates vary across different contract types (e.g., Month-to-month, One year, Two year). This is a key insight from the EDA.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" sz="1800">
                <a:solidFill>
                  <a:schemeClr val="dk1"/>
                </a:solidFill>
              </a:rPr>
              <a:t>Plot 2: Distribution of Monthly Charges:</a:t>
            </a:r>
            <a:r>
              <a:rPr lang="en" sz="1800">
                <a:solidFill>
                  <a:schemeClr val="dk1"/>
                </a:solidFill>
              </a:rPr>
              <a:t> A histogram showing the frequency of different monthly charges.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/>
          <p:nvPr/>
        </p:nvSpPr>
        <p:spPr>
          <a:xfrm>
            <a:off x="0" y="0"/>
            <a:ext cx="3000000" cy="46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</a:rPr>
              <a:t>Title:</a:t>
            </a:r>
            <a:r>
              <a:rPr lang="en" sz="1100">
                <a:solidFill>
                  <a:schemeClr val="dk1"/>
                </a:solidFill>
              </a:rPr>
              <a:t> Discovering Key Drivers of Churn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</a:rPr>
              <a:t>Key Points:</a:t>
            </a:r>
            <a:endParaRPr b="1"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 sz="1100">
                <a:solidFill>
                  <a:schemeClr val="dk1"/>
                </a:solidFill>
              </a:rPr>
              <a:t>Contract Type:</a:t>
            </a:r>
            <a:r>
              <a:rPr lang="en" sz="1100">
                <a:solidFill>
                  <a:schemeClr val="dk1"/>
                </a:solidFill>
              </a:rPr>
              <a:t> Customers with month-to-month contracts have a significantly higher churn rate compared to those with long-term contracts.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 sz="1100">
                <a:solidFill>
                  <a:schemeClr val="dk1"/>
                </a:solidFill>
              </a:rPr>
              <a:t>Tenure:</a:t>
            </a:r>
            <a:r>
              <a:rPr lang="en" sz="1100">
                <a:solidFill>
                  <a:schemeClr val="dk1"/>
                </a:solidFill>
              </a:rPr>
              <a:t> Customers with shorter tenure are more likely to churn.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 sz="1100">
                <a:solidFill>
                  <a:schemeClr val="dk1"/>
                </a:solidFill>
              </a:rPr>
              <a:t>Services:</a:t>
            </a:r>
            <a:r>
              <a:rPr lang="en" sz="1100">
                <a:solidFill>
                  <a:schemeClr val="dk1"/>
                </a:solidFill>
              </a:rPr>
              <a:t> Customers with specific services, like Fiber Optic internet, tend to have a higher churn rate.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</a:rPr>
              <a:t>Visualizations to Include:</a:t>
            </a:r>
            <a:endParaRPr b="1"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 sz="1100">
                <a:solidFill>
                  <a:schemeClr val="dk1"/>
                </a:solidFill>
              </a:rPr>
              <a:t>Plot 1: Churn by Tenure:</a:t>
            </a:r>
            <a:r>
              <a:rPr lang="en" sz="1100">
                <a:solidFill>
                  <a:schemeClr val="dk1"/>
                </a:solidFill>
              </a:rPr>
              <a:t> A violin or box plot showing the distribution of tenure for churning vs. non-churning customers.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 sz="1100">
                <a:solidFill>
                  <a:schemeClr val="dk1"/>
                </a:solidFill>
              </a:rPr>
              <a:t>Plot 2: Churn by Internet Service:</a:t>
            </a:r>
            <a:r>
              <a:rPr lang="en" sz="1100">
                <a:solidFill>
                  <a:schemeClr val="dk1"/>
                </a:solidFill>
              </a:rPr>
              <a:t> A count plot showing the number of churning vs. non-churning customers for different internet service types.</a:t>
            </a:r>
            <a:endParaRPr sz="1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8"/>
          <p:cNvSpPr txBox="1"/>
          <p:nvPr/>
        </p:nvSpPr>
        <p:spPr>
          <a:xfrm>
            <a:off x="0" y="0"/>
            <a:ext cx="9144000" cy="24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</a:rPr>
              <a:t>Title:</a:t>
            </a:r>
            <a:r>
              <a:rPr lang="en" sz="1800">
                <a:solidFill>
                  <a:schemeClr val="dk1"/>
                </a:solidFill>
              </a:rPr>
              <a:t> Cleaning and Transforming the Data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</a:rPr>
              <a:t>Key Points:</a:t>
            </a:r>
            <a:endParaRPr b="1"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" sz="1800">
                <a:solidFill>
                  <a:schemeClr val="dk1"/>
                </a:solidFill>
              </a:rPr>
              <a:t>Missing Values:</a:t>
            </a:r>
            <a:r>
              <a:rPr lang="en" sz="1800">
                <a:solidFill>
                  <a:schemeClr val="dk1"/>
                </a:solidFill>
              </a:rPr>
              <a:t> We handled missing data in the </a:t>
            </a:r>
            <a:r>
              <a:rPr lang="en" sz="18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TotalCharges</a:t>
            </a:r>
            <a:r>
              <a:rPr lang="en" sz="1800">
                <a:solidFill>
                  <a:schemeClr val="dk1"/>
                </a:solidFill>
              </a:rPr>
              <a:t> column.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" sz="1800">
                <a:solidFill>
                  <a:schemeClr val="dk1"/>
                </a:solidFill>
              </a:rPr>
              <a:t>Categorical to Numerical:</a:t>
            </a:r>
            <a:r>
              <a:rPr lang="en" sz="1800">
                <a:solidFill>
                  <a:schemeClr val="dk1"/>
                </a:solidFill>
              </a:rPr>
              <a:t> Transformed categorical variables (like gender, contract) into a numerical format that the machine learning model can understand.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" sz="1800">
                <a:solidFill>
                  <a:schemeClr val="dk1"/>
                </a:solidFill>
              </a:rPr>
              <a:t>Feature Scaling:</a:t>
            </a:r>
            <a:r>
              <a:rPr lang="en" sz="1800">
                <a:solidFill>
                  <a:schemeClr val="dk1"/>
                </a:solidFill>
              </a:rPr>
              <a:t> Standardized numerical features like </a:t>
            </a:r>
            <a:r>
              <a:rPr lang="en" sz="18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tenure</a:t>
            </a:r>
            <a:r>
              <a:rPr lang="en" sz="1800">
                <a:solidFill>
                  <a:schemeClr val="dk1"/>
                </a:solidFill>
              </a:rPr>
              <a:t> and </a:t>
            </a:r>
            <a:r>
              <a:rPr lang="en" sz="18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MonthlyCharges</a:t>
            </a:r>
            <a:r>
              <a:rPr lang="en" sz="1800">
                <a:solidFill>
                  <a:schemeClr val="dk1"/>
                </a:solidFill>
              </a:rPr>
              <a:t> to ensure all variables contribute equally to the model.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9"/>
          <p:cNvSpPr txBox="1"/>
          <p:nvPr/>
        </p:nvSpPr>
        <p:spPr>
          <a:xfrm>
            <a:off x="0" y="0"/>
            <a:ext cx="9144000" cy="3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</a:rPr>
              <a:t>Title:</a:t>
            </a:r>
            <a:r>
              <a:rPr lang="en" sz="1800">
                <a:solidFill>
                  <a:schemeClr val="dk1"/>
                </a:solidFill>
              </a:rPr>
              <a:t> Predicting Customer Churn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</a:rPr>
              <a:t>Key Points:</a:t>
            </a:r>
            <a:endParaRPr b="1"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" sz="1800">
                <a:solidFill>
                  <a:schemeClr val="dk1"/>
                </a:solidFill>
              </a:rPr>
              <a:t>Model Selection:</a:t>
            </a:r>
            <a:r>
              <a:rPr lang="en" sz="1800">
                <a:solidFill>
                  <a:schemeClr val="dk1"/>
                </a:solidFill>
              </a:rPr>
              <a:t> We used a </a:t>
            </a:r>
            <a:r>
              <a:rPr b="1" lang="en" sz="1800">
                <a:solidFill>
                  <a:schemeClr val="dk1"/>
                </a:solidFill>
              </a:rPr>
              <a:t>Random Forest Classifier</a:t>
            </a:r>
            <a:r>
              <a:rPr lang="en" sz="1800">
                <a:solidFill>
                  <a:schemeClr val="dk1"/>
                </a:solidFill>
              </a:rPr>
              <a:t>, which is an ensemble model known for its accuracy and ability to handle complex datasets.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" sz="1800">
                <a:solidFill>
                  <a:schemeClr val="dk1"/>
                </a:solidFill>
              </a:rPr>
              <a:t>Training:</a:t>
            </a:r>
            <a:r>
              <a:rPr lang="en" sz="1800">
                <a:solidFill>
                  <a:schemeClr val="dk1"/>
                </a:solidFill>
              </a:rPr>
              <a:t> The model was trained on the prepared dataset to learn the patterns associated with customer churn.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" sz="1800">
                <a:solidFill>
                  <a:schemeClr val="dk1"/>
                </a:solidFill>
              </a:rPr>
              <a:t>Evaluation:</a:t>
            </a:r>
            <a:r>
              <a:rPr lang="en" sz="1800">
                <a:solidFill>
                  <a:schemeClr val="dk1"/>
                </a:solidFill>
              </a:rPr>
              <a:t> We evaluated the model's performance on unseen data to assess its predictive power.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" sz="1800">
                <a:solidFill>
                  <a:schemeClr val="dk1"/>
                </a:solidFill>
              </a:rPr>
              <a:t>Metrics:</a:t>
            </a:r>
            <a:r>
              <a:rPr lang="en" sz="1800">
                <a:solidFill>
                  <a:schemeClr val="dk1"/>
                </a:solidFill>
              </a:rPr>
              <a:t> We used metrics like </a:t>
            </a:r>
            <a:r>
              <a:rPr b="1" lang="en" sz="1800">
                <a:solidFill>
                  <a:schemeClr val="dk1"/>
                </a:solidFill>
              </a:rPr>
              <a:t>Accuracy</a:t>
            </a:r>
            <a:r>
              <a:rPr lang="en" sz="1800">
                <a:solidFill>
                  <a:schemeClr val="dk1"/>
                </a:solidFill>
              </a:rPr>
              <a:t>, </a:t>
            </a:r>
            <a:r>
              <a:rPr b="1" lang="en" sz="1800">
                <a:solidFill>
                  <a:schemeClr val="dk1"/>
                </a:solidFill>
              </a:rPr>
              <a:t>Precision</a:t>
            </a:r>
            <a:r>
              <a:rPr lang="en" sz="1800">
                <a:solidFill>
                  <a:schemeClr val="dk1"/>
                </a:solidFill>
              </a:rPr>
              <a:t>, </a:t>
            </a:r>
            <a:r>
              <a:rPr b="1" lang="en" sz="1800">
                <a:solidFill>
                  <a:schemeClr val="dk1"/>
                </a:solidFill>
              </a:rPr>
              <a:t>Recall</a:t>
            </a:r>
            <a:r>
              <a:rPr lang="en" sz="1800">
                <a:solidFill>
                  <a:schemeClr val="dk1"/>
                </a:solidFill>
              </a:rPr>
              <a:t>, and </a:t>
            </a:r>
            <a:r>
              <a:rPr b="1" lang="en" sz="1800">
                <a:solidFill>
                  <a:schemeClr val="dk1"/>
                </a:solidFill>
              </a:rPr>
              <a:t>ROC-AUC</a:t>
            </a:r>
            <a:r>
              <a:rPr lang="en" sz="1800">
                <a:solidFill>
                  <a:schemeClr val="dk1"/>
                </a:solidFill>
              </a:rPr>
              <a:t> to measure the model's effectiveness.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 txBox="1"/>
          <p:nvPr/>
        </p:nvSpPr>
        <p:spPr>
          <a:xfrm>
            <a:off x="0" y="0"/>
            <a:ext cx="9144000" cy="30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</a:rPr>
              <a:t>Title:</a:t>
            </a:r>
            <a:r>
              <a:rPr lang="en" sz="1800">
                <a:solidFill>
                  <a:schemeClr val="dk1"/>
                </a:solidFill>
              </a:rPr>
              <a:t> How Well Did Our Model Perform?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</a:rPr>
              <a:t>Key Points:</a:t>
            </a:r>
            <a:endParaRPr b="1"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Present the final results of your trained model.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" sz="1800">
                <a:solidFill>
                  <a:schemeClr val="dk1"/>
                </a:solidFill>
              </a:rPr>
              <a:t>Example Results:</a:t>
            </a:r>
            <a:endParaRPr b="1" sz="1800">
              <a:solidFill>
                <a:schemeClr val="dk1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b="1" lang="en" sz="1800">
                <a:solidFill>
                  <a:schemeClr val="dk1"/>
                </a:solidFill>
              </a:rPr>
              <a:t>Accuracy:</a:t>
            </a:r>
            <a:r>
              <a:rPr lang="en" sz="1800">
                <a:solidFill>
                  <a:schemeClr val="dk1"/>
                </a:solidFill>
              </a:rPr>
              <a:t> [Your model's accuracy score]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b="1" lang="en" sz="1800">
                <a:solidFill>
                  <a:schemeClr val="dk1"/>
                </a:solidFill>
              </a:rPr>
              <a:t>ROC-AUC:</a:t>
            </a:r>
            <a:r>
              <a:rPr lang="en" sz="1800">
                <a:solidFill>
                  <a:schemeClr val="dk1"/>
                </a:solidFill>
              </a:rPr>
              <a:t> [Your model's ROC-AUC score]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Discuss what these scores mean in the context of the problem. For example, a high ROC-AUC score indicates the model is good at distinguishing between customers who will churn and those who won't.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/>
          <p:nvPr/>
        </p:nvSpPr>
        <p:spPr>
          <a:xfrm>
            <a:off x="0" y="0"/>
            <a:ext cx="9144000" cy="37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</a:rPr>
              <a:t>Title:</a:t>
            </a:r>
            <a:r>
              <a:rPr lang="en" sz="1800">
                <a:solidFill>
                  <a:schemeClr val="dk1"/>
                </a:solidFill>
              </a:rPr>
              <a:t> Summary and Future Work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</a:rPr>
              <a:t>Key Points:</a:t>
            </a:r>
            <a:endParaRPr b="1"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" sz="1800">
                <a:solidFill>
                  <a:schemeClr val="dk1"/>
                </a:solidFill>
              </a:rPr>
              <a:t>Summary:</a:t>
            </a:r>
            <a:r>
              <a:rPr lang="en" sz="1800">
                <a:solidFill>
                  <a:schemeClr val="dk1"/>
                </a:solidFill>
              </a:rPr>
              <a:t> We successfully performed a thorough EDA, identified key factors contributing to churn, and built an effective predictive model.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" sz="1800">
                <a:solidFill>
                  <a:schemeClr val="dk1"/>
                </a:solidFill>
              </a:rPr>
              <a:t>Future Work:</a:t>
            </a:r>
            <a:endParaRPr b="1" sz="1800">
              <a:solidFill>
                <a:schemeClr val="dk1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b="1" lang="en" sz="1800">
                <a:solidFill>
                  <a:schemeClr val="dk1"/>
                </a:solidFill>
              </a:rPr>
              <a:t>Hyperparameter Tuning:</a:t>
            </a:r>
            <a:r>
              <a:rPr lang="en" sz="1800">
                <a:solidFill>
                  <a:schemeClr val="dk1"/>
                </a:solidFill>
              </a:rPr>
              <a:t> Fine-tune the model to improve its performance.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b="1" lang="en" sz="1800">
                <a:solidFill>
                  <a:schemeClr val="dk1"/>
                </a:solidFill>
              </a:rPr>
              <a:t>Advanced Techniques:</a:t>
            </a:r>
            <a:r>
              <a:rPr lang="en" sz="1800">
                <a:solidFill>
                  <a:schemeClr val="dk1"/>
                </a:solidFill>
              </a:rPr>
              <a:t> Explore more advanced models like Gradient Boosting or deep learning methods.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b="1" lang="en" sz="1800">
                <a:solidFill>
                  <a:schemeClr val="dk1"/>
                </a:solidFill>
              </a:rPr>
              <a:t>Correlation Analysis:</a:t>
            </a:r>
            <a:r>
              <a:rPr lang="en" sz="1800">
                <a:solidFill>
                  <a:schemeClr val="dk1"/>
                </a:solidFill>
              </a:rPr>
              <a:t> Use advanced statistical methods like </a:t>
            </a:r>
            <a:r>
              <a:rPr b="1" lang="en" sz="1800">
                <a:solidFill>
                  <a:schemeClr val="dk1"/>
                </a:solidFill>
              </a:rPr>
              <a:t>Pearson Correlation</a:t>
            </a:r>
            <a:r>
              <a:rPr lang="en" sz="1800">
                <a:solidFill>
                  <a:schemeClr val="dk1"/>
                </a:solidFill>
              </a:rPr>
              <a:t> and </a:t>
            </a:r>
            <a:r>
              <a:rPr b="1" lang="en" sz="1800">
                <a:solidFill>
                  <a:schemeClr val="dk1"/>
                </a:solidFill>
              </a:rPr>
              <a:t>Correlation Heatmaps</a:t>
            </a:r>
            <a:r>
              <a:rPr lang="en" sz="1800">
                <a:solidFill>
                  <a:schemeClr val="dk1"/>
                </a:solidFill>
              </a:rPr>
              <a:t> to explore relationships between variables in more detail.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